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63" r:id="rId4"/>
    <p:sldId id="258" r:id="rId5"/>
    <p:sldId id="259"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AB93"/>
    <a:srgbClr val="ED88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5C2656-E11E-4CE6-84A5-2BBF42D821C7}"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467B9-216F-46DA-9139-93247C879397}" type="slidenum">
              <a:rPr lang="en-US" smtClean="0"/>
              <a:t>‹#›</a:t>
            </a:fld>
            <a:endParaRPr lang="en-US"/>
          </a:p>
        </p:txBody>
      </p:sp>
    </p:spTree>
    <p:extLst>
      <p:ext uri="{BB962C8B-B14F-4D97-AF65-F5344CB8AC3E}">
        <p14:creationId xmlns:p14="http://schemas.microsoft.com/office/powerpoint/2010/main" val="1990817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467B9-216F-46DA-9139-93247C879397}" type="slidenum">
              <a:rPr lang="en-US" smtClean="0"/>
              <a:t>3</a:t>
            </a:fld>
            <a:endParaRPr lang="en-US"/>
          </a:p>
        </p:txBody>
      </p:sp>
    </p:spTree>
    <p:extLst>
      <p:ext uri="{BB962C8B-B14F-4D97-AF65-F5344CB8AC3E}">
        <p14:creationId xmlns:p14="http://schemas.microsoft.com/office/powerpoint/2010/main" val="318869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6678-2985-8FA7-61F2-C9480A419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4E587B-F288-E7E7-F57F-7CF9E21AE6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F20759-5A53-B2B8-841F-DA6E65BD6E0A}"/>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5" name="Footer Placeholder 4">
            <a:extLst>
              <a:ext uri="{FF2B5EF4-FFF2-40B4-BE49-F238E27FC236}">
                <a16:creationId xmlns:a16="http://schemas.microsoft.com/office/drawing/2014/main" id="{946DBA81-8F38-A4F9-DF17-44F93ABA5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849B2-7B53-D6AB-9E0F-B211D328DACB}"/>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2415928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AEFC-D9FA-B908-7DE3-A4D485A209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D2FCC1-D06C-8C49-3CBB-644C620865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3CEDB-BA58-BB51-A481-0224C00327E4}"/>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5" name="Footer Placeholder 4">
            <a:extLst>
              <a:ext uri="{FF2B5EF4-FFF2-40B4-BE49-F238E27FC236}">
                <a16:creationId xmlns:a16="http://schemas.microsoft.com/office/drawing/2014/main" id="{0EDFA211-B4B9-7B3C-383F-75B646187F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F75CA-185D-AF10-9C63-CC7637E27858}"/>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427837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E599EA-39C2-063C-AF0E-783BBB1705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16D56-B2E0-E250-A6EB-0FB74A1074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2064E-C760-EA54-B9CC-F25BF70CCC36}"/>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5" name="Footer Placeholder 4">
            <a:extLst>
              <a:ext uri="{FF2B5EF4-FFF2-40B4-BE49-F238E27FC236}">
                <a16:creationId xmlns:a16="http://schemas.microsoft.com/office/drawing/2014/main" id="{24861CBC-E8ED-9641-C272-BC7D955E9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9F548-7AAA-29A2-B922-E9C0883D9612}"/>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2919101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74B5-02E5-497B-0EEB-A25292FB06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A3195-A6B0-3FC7-1D89-D978A8F765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24643-417C-7496-90C8-BC6CB77B8A11}"/>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5" name="Footer Placeholder 4">
            <a:extLst>
              <a:ext uri="{FF2B5EF4-FFF2-40B4-BE49-F238E27FC236}">
                <a16:creationId xmlns:a16="http://schemas.microsoft.com/office/drawing/2014/main" id="{50FC7CC4-5032-CE57-FEAA-BB761027A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CF398-0267-FDA1-903B-437C0C872439}"/>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211455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7FB0-0E67-8AE5-E727-96CD5F802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E5070D-5B5E-130B-3361-452E6F2EE6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B8BB95-9B72-D025-DE3C-81EB3963A746}"/>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5" name="Footer Placeholder 4">
            <a:extLst>
              <a:ext uri="{FF2B5EF4-FFF2-40B4-BE49-F238E27FC236}">
                <a16:creationId xmlns:a16="http://schemas.microsoft.com/office/drawing/2014/main" id="{FAAC030B-CBF3-B867-73E8-77C994269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F5041-70A3-466F-E73B-DED46FF138E2}"/>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596619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CE44E-70DA-E07A-9DB7-C8BA1937C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8673-55D3-064F-6F5F-90F00E37A2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67E52-82F9-2F98-BB69-F60E3ABE18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DF67D4-B8BD-90FE-0F8D-2E6E419C4E43}"/>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6" name="Footer Placeholder 5">
            <a:extLst>
              <a:ext uri="{FF2B5EF4-FFF2-40B4-BE49-F238E27FC236}">
                <a16:creationId xmlns:a16="http://schemas.microsoft.com/office/drawing/2014/main" id="{589A7F36-043E-2AE5-F974-DED02E8D27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98C796-3B95-1EED-396C-3B1AFEFBE5A0}"/>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253212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7805-B641-05F0-5FFD-AD3C5E803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C55AE6-72F2-10DF-9464-AC5C115871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D8A88D-9E5F-6C86-E87E-9B8852CB83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284B19-7690-AF50-0C61-68726BDEE1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B81621-30DF-D241-7673-724D1F394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3B6022-C0FF-F44A-515B-09376D7E9B43}"/>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8" name="Footer Placeholder 7">
            <a:extLst>
              <a:ext uri="{FF2B5EF4-FFF2-40B4-BE49-F238E27FC236}">
                <a16:creationId xmlns:a16="http://schemas.microsoft.com/office/drawing/2014/main" id="{1E09A717-2FB9-E574-DCD1-3470DD824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DF0F57-4F92-F69C-323B-8167024DA616}"/>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4164576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8F67-DCC5-4434-1D2D-263AFEDFCA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A39C11-E404-8131-D613-9FBC2F0CF2F8}"/>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4" name="Footer Placeholder 3">
            <a:extLst>
              <a:ext uri="{FF2B5EF4-FFF2-40B4-BE49-F238E27FC236}">
                <a16:creationId xmlns:a16="http://schemas.microsoft.com/office/drawing/2014/main" id="{30EBCF53-C82F-9104-CADF-D5C77E29EB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A782A8-AABB-2EDA-5118-448D9C69BF30}"/>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2499999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37F548-4EA1-E579-465D-880593D34B9B}"/>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3" name="Footer Placeholder 2">
            <a:extLst>
              <a:ext uri="{FF2B5EF4-FFF2-40B4-BE49-F238E27FC236}">
                <a16:creationId xmlns:a16="http://schemas.microsoft.com/office/drawing/2014/main" id="{15A57210-B97B-F2A4-178E-6D15D0A0F0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0BD8F7-0744-AC0A-F0DD-C17631C2BA83}"/>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231387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CC6-5DCD-0929-F61B-6A3EDF95A9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35749C-EB58-EB0D-262A-12D0ED52ED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BE6866-18E3-D292-6E33-39BB609AE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C9674-8A3B-1FA6-19B0-8CE86D640079}"/>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6" name="Footer Placeholder 5">
            <a:extLst>
              <a:ext uri="{FF2B5EF4-FFF2-40B4-BE49-F238E27FC236}">
                <a16:creationId xmlns:a16="http://schemas.microsoft.com/office/drawing/2014/main" id="{3BF14308-632B-FBCD-1977-169DA06C6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87DB45-CC0E-39BF-2EBA-0F0F172ED1A8}"/>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1822028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60C2-3E8D-4ACF-4F89-0F51DC533B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283C67-853F-5662-3726-17A85D4A27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CB8E34-28E3-82B8-D7B1-E80EA61D4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EA50C-423C-C5A4-6CF2-E94D85C6B396}"/>
              </a:ext>
            </a:extLst>
          </p:cNvPr>
          <p:cNvSpPr>
            <a:spLocks noGrp="1"/>
          </p:cNvSpPr>
          <p:nvPr>
            <p:ph type="dt" sz="half" idx="10"/>
          </p:nvPr>
        </p:nvSpPr>
        <p:spPr/>
        <p:txBody>
          <a:bodyPr/>
          <a:lstStyle/>
          <a:p>
            <a:fld id="{58F7F7B1-C99A-485F-99B0-5A96AF28C558}" type="datetimeFigureOut">
              <a:rPr lang="en-US" smtClean="0"/>
              <a:t>12/11/2024</a:t>
            </a:fld>
            <a:endParaRPr lang="en-US"/>
          </a:p>
        </p:txBody>
      </p:sp>
      <p:sp>
        <p:nvSpPr>
          <p:cNvPr id="6" name="Footer Placeholder 5">
            <a:extLst>
              <a:ext uri="{FF2B5EF4-FFF2-40B4-BE49-F238E27FC236}">
                <a16:creationId xmlns:a16="http://schemas.microsoft.com/office/drawing/2014/main" id="{2AA59CD0-9F86-4EE7-134C-3DBBB8A9B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6EF32-18D1-0AE2-976A-062D9DB943AF}"/>
              </a:ext>
            </a:extLst>
          </p:cNvPr>
          <p:cNvSpPr>
            <a:spLocks noGrp="1"/>
          </p:cNvSpPr>
          <p:nvPr>
            <p:ph type="sldNum" sz="quarter" idx="12"/>
          </p:nvPr>
        </p:nvSpPr>
        <p:spPr/>
        <p:txBody>
          <a:bodyPr/>
          <a:lstStyle/>
          <a:p>
            <a:fld id="{48A2D32F-0073-4C92-8CD0-496F83DBFEA5}" type="slidenum">
              <a:rPr lang="en-US" smtClean="0"/>
              <a:t>‹#›</a:t>
            </a:fld>
            <a:endParaRPr lang="en-US"/>
          </a:p>
        </p:txBody>
      </p:sp>
    </p:spTree>
    <p:extLst>
      <p:ext uri="{BB962C8B-B14F-4D97-AF65-F5344CB8AC3E}">
        <p14:creationId xmlns:p14="http://schemas.microsoft.com/office/powerpoint/2010/main" val="355296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51000">
              <a:schemeClr val="accent4"/>
            </a:gs>
            <a:gs pos="100000">
              <a:schemeClr val="accent1">
                <a:lumMod val="60000"/>
                <a:lumOff val="40000"/>
              </a:schemeClr>
            </a:gs>
          </a:gsLst>
          <a:lin ang="108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7D4D80-C689-657C-968C-D640D5D9A9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E62E41-B9E4-961A-8961-17458AF8B8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61446-A84E-2F3A-5899-100815A09E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F7F7B1-C99A-485F-99B0-5A96AF28C558}" type="datetimeFigureOut">
              <a:rPr lang="en-US" smtClean="0"/>
              <a:t>12/11/2024</a:t>
            </a:fld>
            <a:endParaRPr lang="en-US"/>
          </a:p>
        </p:txBody>
      </p:sp>
      <p:sp>
        <p:nvSpPr>
          <p:cNvPr id="5" name="Footer Placeholder 4">
            <a:extLst>
              <a:ext uri="{FF2B5EF4-FFF2-40B4-BE49-F238E27FC236}">
                <a16:creationId xmlns:a16="http://schemas.microsoft.com/office/drawing/2014/main" id="{95080174-6189-6103-0BE4-017D1A2078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490AC82-0C88-2A1E-C17B-1DEC75A82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A2D32F-0073-4C92-8CD0-496F83DBFEA5}" type="slidenum">
              <a:rPr lang="en-US" smtClean="0"/>
              <a:t>‹#›</a:t>
            </a:fld>
            <a:endParaRPr lang="en-US"/>
          </a:p>
        </p:txBody>
      </p:sp>
    </p:spTree>
    <p:extLst>
      <p:ext uri="{BB962C8B-B14F-4D97-AF65-F5344CB8AC3E}">
        <p14:creationId xmlns:p14="http://schemas.microsoft.com/office/powerpoint/2010/main" val="324296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hyperlink" Target="https://www.geeksforgeeks.org/waterfall-model/" TargetMode="External"/><Relationship Id="rId2" Type="http://schemas.openxmlformats.org/officeDocument/2006/relationships/hyperlink" Target="https://devqa.io/agile-testing-mindset-tester-role-agile-team/" TargetMode="External"/><Relationship Id="rId1" Type="http://schemas.openxmlformats.org/officeDocument/2006/relationships/slideLayout" Target="../slideLayouts/slideLayout2.xml"/><Relationship Id="rId4" Type="http://schemas.openxmlformats.org/officeDocument/2006/relationships/hyperlink" Target="https://scrumguides.org/scrum-guide.html#incre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51000">
              <a:schemeClr val="accent2">
                <a:lumMod val="60000"/>
                <a:lumOff val="40000"/>
              </a:schemeClr>
            </a:gs>
            <a:gs pos="100000">
              <a:schemeClr val="accent1">
                <a:lumMod val="60000"/>
                <a:lumOff val="40000"/>
              </a:schemeClr>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0478-1CD4-170B-E7FB-FB6AE1E80A3E}"/>
              </a:ext>
            </a:extLst>
          </p:cNvPr>
          <p:cNvSpPr>
            <a:spLocks noGrp="1"/>
          </p:cNvSpPr>
          <p:nvPr>
            <p:ph type="ctrTitle"/>
          </p:nvPr>
        </p:nvSpPr>
        <p:spPr>
          <a:xfrm>
            <a:off x="4128368" y="4522156"/>
            <a:ext cx="4937937" cy="1363215"/>
          </a:xfrm>
        </p:spPr>
        <p:txBody>
          <a:bodyPr anchor="t">
            <a:normAutofit/>
          </a:bodyPr>
          <a:lstStyle/>
          <a:p>
            <a:pPr algn="l"/>
            <a:r>
              <a:rPr lang="en-US" sz="4400">
                <a:latin typeface="Congenial Black" panose="02000503040000020004" pitchFamily="2" charset="0"/>
              </a:rPr>
              <a:t>The Scrum-Agile Approach</a:t>
            </a:r>
          </a:p>
        </p:txBody>
      </p:sp>
      <p:sp>
        <p:nvSpPr>
          <p:cNvPr id="3" name="Subtitle 2">
            <a:extLst>
              <a:ext uri="{FF2B5EF4-FFF2-40B4-BE49-F238E27FC236}">
                <a16:creationId xmlns:a16="http://schemas.microsoft.com/office/drawing/2014/main" id="{0BBA02EB-6113-E4A3-7972-A36CBF1576CF}"/>
              </a:ext>
            </a:extLst>
          </p:cNvPr>
          <p:cNvSpPr>
            <a:spLocks noGrp="1"/>
          </p:cNvSpPr>
          <p:nvPr>
            <p:ph type="subTitle" idx="1"/>
          </p:nvPr>
        </p:nvSpPr>
        <p:spPr>
          <a:xfrm>
            <a:off x="4128370" y="3945418"/>
            <a:ext cx="4937936" cy="576738"/>
          </a:xfrm>
        </p:spPr>
        <p:txBody>
          <a:bodyPr anchor="b">
            <a:normAutofit/>
          </a:bodyPr>
          <a:lstStyle/>
          <a:p>
            <a:pPr algn="l"/>
            <a:r>
              <a:rPr lang="en-US" sz="2000">
                <a:cs typeface="Times New Roman" panose="02020603050405020304" pitchFamily="18" charset="0"/>
              </a:rPr>
              <a:t>Noelle Bishop – CS-250 – Final Project</a:t>
            </a:r>
          </a:p>
        </p:txBody>
      </p:sp>
      <p:sp>
        <p:nvSpPr>
          <p:cNvPr id="18" name="Freeform: Shape 17">
            <a:extLst>
              <a:ext uri="{FF2B5EF4-FFF2-40B4-BE49-F238E27FC236}">
                <a16:creationId xmlns:a16="http://schemas.microsoft.com/office/drawing/2014/main" id="{2E2D6188-24E5-426A-BB2A-3FA2D6B9C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1208BC59-C84F-483F-80CD-FAEC74229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3"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lipboard Mixed with solid fill">
            <a:extLst>
              <a:ext uri="{FF2B5EF4-FFF2-40B4-BE49-F238E27FC236}">
                <a16:creationId xmlns:a16="http://schemas.microsoft.com/office/drawing/2014/main" id="{81966115-104F-1B6F-5A4B-6C5C081C3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518" y="216000"/>
            <a:ext cx="1495233" cy="1495233"/>
          </a:xfrm>
          <a:prstGeom prst="rect">
            <a:avLst/>
          </a:prstGeom>
        </p:spPr>
      </p:pic>
      <p:sp>
        <p:nvSpPr>
          <p:cNvPr id="26" name="Freeform: Shape 25">
            <a:extLst>
              <a:ext uri="{FF2B5EF4-FFF2-40B4-BE49-F238E27FC236}">
                <a16:creationId xmlns:a16="http://schemas.microsoft.com/office/drawing/2014/main" id="{A1DABD52-05DF-4F31-AFB9-B330D8BE4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Woman holding a laptop">
            <a:extLst>
              <a:ext uri="{FF2B5EF4-FFF2-40B4-BE49-F238E27FC236}">
                <a16:creationId xmlns:a16="http://schemas.microsoft.com/office/drawing/2014/main" id="{EE5ACDE2-56D3-5C4A-7DEC-9875D4E26D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2325" y="1272777"/>
            <a:ext cx="1800762" cy="1829652"/>
          </a:xfrm>
          <a:prstGeom prst="rect">
            <a:avLst/>
          </a:prstGeom>
        </p:spPr>
      </p:pic>
      <p:pic>
        <p:nvPicPr>
          <p:cNvPr id="9" name="Graphic 8" descr="Man in a polo shirt">
            <a:extLst>
              <a:ext uri="{FF2B5EF4-FFF2-40B4-BE49-F238E27FC236}">
                <a16:creationId xmlns:a16="http://schemas.microsoft.com/office/drawing/2014/main" id="{5107F41D-043A-1CC6-DE20-0DD22BBA1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408" y="3316406"/>
            <a:ext cx="1003605" cy="3149244"/>
          </a:xfrm>
          <a:prstGeom prst="rect">
            <a:avLst/>
          </a:prstGeom>
        </p:spPr>
      </p:pic>
      <p:sp>
        <p:nvSpPr>
          <p:cNvPr id="30" name="Freeform: Shape 29">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8E4F04B5-4D4A-4F70-8549-384AF5351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0"/>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phic 10" descr="Woman in black skirt">
            <a:extLst>
              <a:ext uri="{FF2B5EF4-FFF2-40B4-BE49-F238E27FC236}">
                <a16:creationId xmlns:a16="http://schemas.microsoft.com/office/drawing/2014/main" id="{7786BF11-C36B-9DAA-F4A8-2199DCCE92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13575" y="239189"/>
            <a:ext cx="984609" cy="2210638"/>
          </a:xfrm>
          <a:prstGeom prst="rect">
            <a:avLst/>
          </a:prstGeom>
        </p:spPr>
      </p:pic>
      <p:sp>
        <p:nvSpPr>
          <p:cNvPr id="34" name="Freeform: Shape 33">
            <a:extLst>
              <a:ext uri="{FF2B5EF4-FFF2-40B4-BE49-F238E27FC236}">
                <a16:creationId xmlns:a16="http://schemas.microsoft.com/office/drawing/2014/main" id="{0D14DB62-3EB3-452E-89EE-30B0CDB0C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Chat with solid fill">
            <a:extLst>
              <a:ext uri="{FF2B5EF4-FFF2-40B4-BE49-F238E27FC236}">
                <a16:creationId xmlns:a16="http://schemas.microsoft.com/office/drawing/2014/main" id="{7DAFB8E2-BFAB-E1AE-C24B-28A8587947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09997" y="4872446"/>
            <a:ext cx="1692946" cy="1692946"/>
          </a:xfrm>
          <a:prstGeom prst="rect">
            <a:avLst/>
          </a:prstGeom>
        </p:spPr>
      </p:pic>
    </p:spTree>
    <p:extLst>
      <p:ext uri="{BB962C8B-B14F-4D97-AF65-F5344CB8AC3E}">
        <p14:creationId xmlns:p14="http://schemas.microsoft.com/office/powerpoint/2010/main" val="339552057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ABB5-08C2-5EA0-36FD-26E394783CA3}"/>
              </a:ext>
            </a:extLst>
          </p:cNvPr>
          <p:cNvSpPr>
            <a:spLocks noGrp="1"/>
          </p:cNvSpPr>
          <p:nvPr>
            <p:ph type="title"/>
          </p:nvPr>
        </p:nvSpPr>
        <p:spPr/>
        <p:txBody>
          <a:bodyPr/>
          <a:lstStyle/>
          <a:p>
            <a:pPr algn="ctr"/>
            <a:r>
              <a:rPr lang="en-US" dirty="0">
                <a:latin typeface="Congenial Black" panose="02000503040000020004" pitchFamily="2" charset="0"/>
              </a:rPr>
              <a:t>Scrum-Agile Roles</a:t>
            </a:r>
          </a:p>
        </p:txBody>
      </p:sp>
      <p:pic>
        <p:nvPicPr>
          <p:cNvPr id="5" name="Picture 4" descr="Office meeting">
            <a:extLst>
              <a:ext uri="{FF2B5EF4-FFF2-40B4-BE49-F238E27FC236}">
                <a16:creationId xmlns:a16="http://schemas.microsoft.com/office/drawing/2014/main" id="{85CA27A8-F67C-BDA3-6FA8-11ED40230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6537"/>
            <a:ext cx="3147080" cy="2098053"/>
          </a:xfrm>
          <a:prstGeom prst="rect">
            <a:avLst/>
          </a:prstGeom>
          <a:ln>
            <a:solidFill>
              <a:schemeClr val="bg1"/>
            </a:solidFill>
          </a:ln>
        </p:spPr>
      </p:pic>
      <p:pic>
        <p:nvPicPr>
          <p:cNvPr id="11" name="Picture 10" descr="Person pointing to sticky note">
            <a:extLst>
              <a:ext uri="{FF2B5EF4-FFF2-40B4-BE49-F238E27FC236}">
                <a16:creationId xmlns:a16="http://schemas.microsoft.com/office/drawing/2014/main" id="{D25480F2-2543-02D6-22C0-42E1E1BF7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7991" y="1526537"/>
            <a:ext cx="3274099" cy="2108936"/>
          </a:xfrm>
          <a:prstGeom prst="rect">
            <a:avLst/>
          </a:prstGeom>
          <a:ln>
            <a:solidFill>
              <a:schemeClr val="bg1"/>
            </a:solidFill>
          </a:ln>
        </p:spPr>
      </p:pic>
      <p:pic>
        <p:nvPicPr>
          <p:cNvPr id="13" name="Picture 12" descr="Worker standing in office">
            <a:extLst>
              <a:ext uri="{FF2B5EF4-FFF2-40B4-BE49-F238E27FC236}">
                <a16:creationId xmlns:a16="http://schemas.microsoft.com/office/drawing/2014/main" id="{A079369F-1625-EDC4-2934-7380EF5ED7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844" y="1526537"/>
            <a:ext cx="3148695" cy="2098053"/>
          </a:xfrm>
          <a:prstGeom prst="rect">
            <a:avLst/>
          </a:prstGeom>
          <a:ln>
            <a:solidFill>
              <a:schemeClr val="bg1"/>
            </a:solidFill>
          </a:ln>
        </p:spPr>
      </p:pic>
      <p:sp>
        <p:nvSpPr>
          <p:cNvPr id="16" name="TextBox 15">
            <a:extLst>
              <a:ext uri="{FF2B5EF4-FFF2-40B4-BE49-F238E27FC236}">
                <a16:creationId xmlns:a16="http://schemas.microsoft.com/office/drawing/2014/main" id="{D8EEC5CC-DBEB-FD29-D8AA-94A7146D09A1}"/>
              </a:ext>
            </a:extLst>
          </p:cNvPr>
          <p:cNvSpPr txBox="1"/>
          <p:nvPr/>
        </p:nvSpPr>
        <p:spPr>
          <a:xfrm>
            <a:off x="1982983" y="3679673"/>
            <a:ext cx="846707" cy="369332"/>
          </a:xfrm>
          <a:prstGeom prst="rect">
            <a:avLst/>
          </a:prstGeom>
          <a:noFill/>
        </p:spPr>
        <p:txBody>
          <a:bodyPr wrap="none" rtlCol="0">
            <a:spAutoFit/>
          </a:bodyPr>
          <a:lstStyle/>
          <a:p>
            <a:r>
              <a:rPr lang="en-US" dirty="0">
                <a:latin typeface="Congenial Black" panose="02000503040000020004" pitchFamily="2" charset="0"/>
              </a:rPr>
              <a:t>Client</a:t>
            </a:r>
          </a:p>
        </p:txBody>
      </p:sp>
      <p:sp>
        <p:nvSpPr>
          <p:cNvPr id="17" name="TextBox 16">
            <a:extLst>
              <a:ext uri="{FF2B5EF4-FFF2-40B4-BE49-F238E27FC236}">
                <a16:creationId xmlns:a16="http://schemas.microsoft.com/office/drawing/2014/main" id="{FFF2CE6B-F3BA-B8A0-CF88-C8CB01026DDC}"/>
              </a:ext>
            </a:extLst>
          </p:cNvPr>
          <p:cNvSpPr txBox="1"/>
          <p:nvPr/>
        </p:nvSpPr>
        <p:spPr>
          <a:xfrm>
            <a:off x="9102883" y="3679673"/>
            <a:ext cx="1704313" cy="369332"/>
          </a:xfrm>
          <a:prstGeom prst="rect">
            <a:avLst/>
          </a:prstGeom>
          <a:noFill/>
        </p:spPr>
        <p:txBody>
          <a:bodyPr wrap="none" rtlCol="0">
            <a:spAutoFit/>
          </a:bodyPr>
          <a:lstStyle/>
          <a:p>
            <a:r>
              <a:rPr lang="en-US" dirty="0">
                <a:latin typeface="Congenial Black" panose="02000503040000020004" pitchFamily="2" charset="0"/>
              </a:rPr>
              <a:t>Scrum Master</a:t>
            </a:r>
          </a:p>
        </p:txBody>
      </p:sp>
      <p:sp>
        <p:nvSpPr>
          <p:cNvPr id="18" name="TextBox 17">
            <a:extLst>
              <a:ext uri="{FF2B5EF4-FFF2-40B4-BE49-F238E27FC236}">
                <a16:creationId xmlns:a16="http://schemas.microsoft.com/office/drawing/2014/main" id="{5829211B-3FD9-3301-6D1D-C1856B4E9C45}"/>
              </a:ext>
            </a:extLst>
          </p:cNvPr>
          <p:cNvSpPr txBox="1"/>
          <p:nvPr/>
        </p:nvSpPr>
        <p:spPr>
          <a:xfrm>
            <a:off x="5169296" y="3679673"/>
            <a:ext cx="1851789" cy="369332"/>
          </a:xfrm>
          <a:prstGeom prst="rect">
            <a:avLst/>
          </a:prstGeom>
          <a:noFill/>
        </p:spPr>
        <p:txBody>
          <a:bodyPr wrap="none" rtlCol="0">
            <a:spAutoFit/>
          </a:bodyPr>
          <a:lstStyle/>
          <a:p>
            <a:r>
              <a:rPr lang="en-US" dirty="0">
                <a:latin typeface="Congenial Black" panose="02000503040000020004" pitchFamily="2" charset="0"/>
              </a:rPr>
              <a:t>Product Owner</a:t>
            </a:r>
          </a:p>
        </p:txBody>
      </p:sp>
      <p:sp>
        <p:nvSpPr>
          <p:cNvPr id="19" name="TextBox 18">
            <a:extLst>
              <a:ext uri="{FF2B5EF4-FFF2-40B4-BE49-F238E27FC236}">
                <a16:creationId xmlns:a16="http://schemas.microsoft.com/office/drawing/2014/main" id="{60734A44-E6F1-11CE-D44E-B8AC42EEF17F}"/>
              </a:ext>
            </a:extLst>
          </p:cNvPr>
          <p:cNvSpPr txBox="1"/>
          <p:nvPr/>
        </p:nvSpPr>
        <p:spPr>
          <a:xfrm>
            <a:off x="867328" y="4038801"/>
            <a:ext cx="3078018" cy="2585323"/>
          </a:xfrm>
          <a:prstGeom prst="rect">
            <a:avLst/>
          </a:prstGeom>
          <a:solidFill>
            <a:schemeClr val="bg2"/>
          </a:solidFill>
          <a:ln>
            <a:solidFill>
              <a:schemeClr val="tx1"/>
            </a:solidFill>
          </a:ln>
        </p:spPr>
        <p:txBody>
          <a:bodyPr wrap="square" rtlCol="0">
            <a:spAutoFit/>
          </a:bodyPr>
          <a:lstStyle/>
          <a:p>
            <a:pPr algn="ctr"/>
            <a:r>
              <a:rPr lang="en-US" dirty="0"/>
              <a:t>She meets with the Product Owner about what kind of product or system she wants. After setting these initial requirements, the client is free to change them, especially as she reviews each sprint’s implementation.</a:t>
            </a:r>
            <a:r>
              <a:rPr lang="en-US" baseline="30000" dirty="0"/>
              <a:t>1</a:t>
            </a:r>
          </a:p>
        </p:txBody>
      </p:sp>
      <p:sp>
        <p:nvSpPr>
          <p:cNvPr id="20" name="TextBox 19">
            <a:extLst>
              <a:ext uri="{FF2B5EF4-FFF2-40B4-BE49-F238E27FC236}">
                <a16:creationId xmlns:a16="http://schemas.microsoft.com/office/drawing/2014/main" id="{32021D96-789D-B065-F1F1-FBFEAED909DF}"/>
              </a:ext>
            </a:extLst>
          </p:cNvPr>
          <p:cNvSpPr txBox="1"/>
          <p:nvPr/>
        </p:nvSpPr>
        <p:spPr>
          <a:xfrm>
            <a:off x="8416030" y="4051572"/>
            <a:ext cx="3078018" cy="2585323"/>
          </a:xfrm>
          <a:prstGeom prst="rect">
            <a:avLst/>
          </a:prstGeom>
          <a:solidFill>
            <a:schemeClr val="bg2"/>
          </a:solidFill>
          <a:ln>
            <a:solidFill>
              <a:schemeClr val="tx1"/>
            </a:solidFill>
          </a:ln>
        </p:spPr>
        <p:txBody>
          <a:bodyPr wrap="square" rtlCol="0">
            <a:spAutoFit/>
          </a:bodyPr>
          <a:lstStyle/>
          <a:p>
            <a:pPr algn="ctr"/>
            <a:r>
              <a:rPr lang="en-US" dirty="0"/>
              <a:t>She facilitates the sprint phases, daily scrum, and general teamwork to help each team member succeed. She also works with the Product Owner on the PB and guides the team through each user story, all with the aim of maximizing value.</a:t>
            </a:r>
            <a:r>
              <a:rPr lang="en-US" baseline="30000" dirty="0"/>
              <a:t>1</a:t>
            </a:r>
          </a:p>
        </p:txBody>
      </p:sp>
      <p:sp>
        <p:nvSpPr>
          <p:cNvPr id="21" name="TextBox 20">
            <a:extLst>
              <a:ext uri="{FF2B5EF4-FFF2-40B4-BE49-F238E27FC236}">
                <a16:creationId xmlns:a16="http://schemas.microsoft.com/office/drawing/2014/main" id="{CA5EC734-B142-4191-EF07-49391BD745C0}"/>
              </a:ext>
            </a:extLst>
          </p:cNvPr>
          <p:cNvSpPr txBox="1"/>
          <p:nvPr/>
        </p:nvSpPr>
        <p:spPr>
          <a:xfrm>
            <a:off x="4591521" y="4051572"/>
            <a:ext cx="3078018" cy="2585323"/>
          </a:xfrm>
          <a:prstGeom prst="rect">
            <a:avLst/>
          </a:prstGeom>
          <a:solidFill>
            <a:schemeClr val="bg2"/>
          </a:solidFill>
          <a:ln>
            <a:solidFill>
              <a:schemeClr val="tx1"/>
            </a:solidFill>
          </a:ln>
        </p:spPr>
        <p:txBody>
          <a:bodyPr wrap="square" rtlCol="0">
            <a:spAutoFit/>
          </a:bodyPr>
          <a:lstStyle/>
          <a:p>
            <a:pPr algn="ctr"/>
            <a:r>
              <a:rPr lang="en-US" dirty="0"/>
              <a:t>She translates client requirements into development tasks for the Product Backlog (PB). The PB holds “user stories”, or functions the system should provide to its users, prioritized by time and effort required.</a:t>
            </a:r>
            <a:r>
              <a:rPr lang="en-US" baseline="30000" dirty="0"/>
              <a:t>1</a:t>
            </a:r>
          </a:p>
        </p:txBody>
      </p:sp>
    </p:spTree>
    <p:extLst>
      <p:ext uri="{BB962C8B-B14F-4D97-AF65-F5344CB8AC3E}">
        <p14:creationId xmlns:p14="http://schemas.microsoft.com/office/powerpoint/2010/main" val="935418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E052-3114-1F91-7211-EF6258E9148C}"/>
              </a:ext>
            </a:extLst>
          </p:cNvPr>
          <p:cNvSpPr>
            <a:spLocks noGrp="1"/>
          </p:cNvSpPr>
          <p:nvPr>
            <p:ph type="title"/>
          </p:nvPr>
        </p:nvSpPr>
        <p:spPr/>
        <p:txBody>
          <a:bodyPr/>
          <a:lstStyle/>
          <a:p>
            <a:pPr algn="ctr"/>
            <a:r>
              <a:rPr lang="en-US" dirty="0">
                <a:latin typeface="Congenial Black" panose="02000503040000020004" pitchFamily="2" charset="0"/>
              </a:rPr>
              <a:t>Scrum-Agile Roles cont’d</a:t>
            </a:r>
          </a:p>
        </p:txBody>
      </p:sp>
      <p:pic>
        <p:nvPicPr>
          <p:cNvPr id="9" name="Picture 8" descr="Person using laptop">
            <a:extLst>
              <a:ext uri="{FF2B5EF4-FFF2-40B4-BE49-F238E27FC236}">
                <a16:creationId xmlns:a16="http://schemas.microsoft.com/office/drawing/2014/main" id="{AFC24131-FE06-B5B7-60A0-F2BD77E4F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935" y="1458675"/>
            <a:ext cx="3605650" cy="2404589"/>
          </a:xfrm>
          <a:prstGeom prst="rect">
            <a:avLst/>
          </a:prstGeom>
          <a:noFill/>
          <a:ln>
            <a:solidFill>
              <a:schemeClr val="bg1"/>
            </a:solidFill>
          </a:ln>
        </p:spPr>
      </p:pic>
      <p:pic>
        <p:nvPicPr>
          <p:cNvPr id="15" name="Picture 14" descr="Person at work">
            <a:extLst>
              <a:ext uri="{FF2B5EF4-FFF2-40B4-BE49-F238E27FC236}">
                <a16:creationId xmlns:a16="http://schemas.microsoft.com/office/drawing/2014/main" id="{6EEBB59F-A166-28C8-BA0D-1FC9D2358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032" y="1458676"/>
            <a:ext cx="3608732" cy="2404588"/>
          </a:xfrm>
          <a:prstGeom prst="rect">
            <a:avLst/>
          </a:prstGeom>
          <a:ln>
            <a:solidFill>
              <a:schemeClr val="bg1"/>
            </a:solidFill>
          </a:ln>
        </p:spPr>
      </p:pic>
      <p:sp>
        <p:nvSpPr>
          <p:cNvPr id="4" name="TextBox 3">
            <a:extLst>
              <a:ext uri="{FF2B5EF4-FFF2-40B4-BE49-F238E27FC236}">
                <a16:creationId xmlns:a16="http://schemas.microsoft.com/office/drawing/2014/main" id="{AFE13F3E-00FE-B8FD-4F4A-E60A4F9B5035}"/>
              </a:ext>
            </a:extLst>
          </p:cNvPr>
          <p:cNvSpPr txBox="1"/>
          <p:nvPr/>
        </p:nvSpPr>
        <p:spPr>
          <a:xfrm>
            <a:off x="2362361" y="3863263"/>
            <a:ext cx="1322798" cy="369332"/>
          </a:xfrm>
          <a:prstGeom prst="rect">
            <a:avLst/>
          </a:prstGeom>
          <a:noFill/>
        </p:spPr>
        <p:txBody>
          <a:bodyPr wrap="none" rtlCol="0">
            <a:spAutoFit/>
          </a:bodyPr>
          <a:lstStyle/>
          <a:p>
            <a:r>
              <a:rPr lang="en-US" dirty="0">
                <a:latin typeface="Congenial Black" panose="02000503040000020004" pitchFamily="2" charset="0"/>
              </a:rPr>
              <a:t>Developer</a:t>
            </a:r>
          </a:p>
        </p:txBody>
      </p:sp>
      <p:sp>
        <p:nvSpPr>
          <p:cNvPr id="5" name="TextBox 4">
            <a:extLst>
              <a:ext uri="{FF2B5EF4-FFF2-40B4-BE49-F238E27FC236}">
                <a16:creationId xmlns:a16="http://schemas.microsoft.com/office/drawing/2014/main" id="{05F3824D-92EB-F5A8-CB7C-09E0086FB7B6}"/>
              </a:ext>
            </a:extLst>
          </p:cNvPr>
          <p:cNvSpPr txBox="1"/>
          <p:nvPr/>
        </p:nvSpPr>
        <p:spPr>
          <a:xfrm>
            <a:off x="8558631" y="3863263"/>
            <a:ext cx="859531" cy="369332"/>
          </a:xfrm>
          <a:prstGeom prst="rect">
            <a:avLst/>
          </a:prstGeom>
          <a:noFill/>
        </p:spPr>
        <p:txBody>
          <a:bodyPr wrap="none" rtlCol="0">
            <a:spAutoFit/>
          </a:bodyPr>
          <a:lstStyle/>
          <a:p>
            <a:r>
              <a:rPr lang="en-US" dirty="0">
                <a:latin typeface="Congenial Black" panose="02000503040000020004" pitchFamily="2" charset="0"/>
              </a:rPr>
              <a:t>Tester</a:t>
            </a:r>
          </a:p>
        </p:txBody>
      </p:sp>
      <p:sp>
        <p:nvSpPr>
          <p:cNvPr id="6" name="TextBox 5">
            <a:extLst>
              <a:ext uri="{FF2B5EF4-FFF2-40B4-BE49-F238E27FC236}">
                <a16:creationId xmlns:a16="http://schemas.microsoft.com/office/drawing/2014/main" id="{7C6B8D61-25FC-4C9F-D192-82CFB848AF6C}"/>
              </a:ext>
            </a:extLst>
          </p:cNvPr>
          <p:cNvSpPr txBox="1"/>
          <p:nvPr/>
        </p:nvSpPr>
        <p:spPr>
          <a:xfrm>
            <a:off x="1484751" y="4232595"/>
            <a:ext cx="3078018" cy="2446824"/>
          </a:xfrm>
          <a:prstGeom prst="rect">
            <a:avLst/>
          </a:prstGeom>
          <a:solidFill>
            <a:schemeClr val="bg2"/>
          </a:solidFill>
          <a:ln>
            <a:solidFill>
              <a:schemeClr val="tx1"/>
            </a:solidFill>
          </a:ln>
        </p:spPr>
        <p:txBody>
          <a:bodyPr wrap="square" rtlCol="0">
            <a:spAutoFit/>
          </a:bodyPr>
          <a:lstStyle/>
          <a:p>
            <a:pPr algn="ctr"/>
            <a:r>
              <a:rPr lang="en-US" sz="1700" dirty="0"/>
              <a:t>She’s responsible for translating user stories into working product implementations every sprint. The code she writes is simple, i.e., “just barely good enough”, and matches the team-agreed-upon “definition of done” (DoD).</a:t>
            </a:r>
            <a:r>
              <a:rPr lang="en-US" sz="1700" baseline="30000" dirty="0"/>
              <a:t>4</a:t>
            </a:r>
          </a:p>
        </p:txBody>
      </p:sp>
      <p:sp>
        <p:nvSpPr>
          <p:cNvPr id="7" name="TextBox 6">
            <a:extLst>
              <a:ext uri="{FF2B5EF4-FFF2-40B4-BE49-F238E27FC236}">
                <a16:creationId xmlns:a16="http://schemas.microsoft.com/office/drawing/2014/main" id="{DBC4285E-37EC-7845-595D-F0F62DC9266B}"/>
              </a:ext>
            </a:extLst>
          </p:cNvPr>
          <p:cNvSpPr txBox="1"/>
          <p:nvPr/>
        </p:nvSpPr>
        <p:spPr>
          <a:xfrm>
            <a:off x="7449387" y="4275939"/>
            <a:ext cx="3078018" cy="2246769"/>
          </a:xfrm>
          <a:prstGeom prst="rect">
            <a:avLst/>
          </a:prstGeom>
          <a:solidFill>
            <a:schemeClr val="bg2"/>
          </a:solidFill>
          <a:ln>
            <a:solidFill>
              <a:schemeClr val="tx1"/>
            </a:solidFill>
          </a:ln>
        </p:spPr>
        <p:txBody>
          <a:bodyPr wrap="square" rtlCol="0">
            <a:spAutoFit/>
          </a:bodyPr>
          <a:lstStyle/>
          <a:p>
            <a:pPr algn="ctr"/>
            <a:r>
              <a:rPr lang="en-US" sz="1750" dirty="0"/>
              <a:t>They test finished code by following specific criteria for how it should function. By knowing how to test for a variety of use cases, the tester provides valuable feedback for how development should proceed to reach the DoD.</a:t>
            </a:r>
            <a:r>
              <a:rPr lang="en-US" sz="1750" baseline="30000" dirty="0"/>
              <a:t>2</a:t>
            </a:r>
          </a:p>
        </p:txBody>
      </p:sp>
    </p:spTree>
    <p:extLst>
      <p:ext uri="{BB962C8B-B14F-4D97-AF65-F5344CB8AC3E}">
        <p14:creationId xmlns:p14="http://schemas.microsoft.com/office/powerpoint/2010/main" val="170041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4A90D-F428-9DF8-760E-6A00D80830E3}"/>
              </a:ext>
            </a:extLst>
          </p:cNvPr>
          <p:cNvSpPr>
            <a:spLocks noGrp="1"/>
          </p:cNvSpPr>
          <p:nvPr>
            <p:ph type="title"/>
          </p:nvPr>
        </p:nvSpPr>
        <p:spPr/>
        <p:txBody>
          <a:bodyPr/>
          <a:lstStyle/>
          <a:p>
            <a:pPr algn="ctr"/>
            <a:r>
              <a:rPr lang="en-US" dirty="0">
                <a:latin typeface="Congenial Black" panose="02000503040000020004" pitchFamily="2" charset="0"/>
              </a:rPr>
              <a:t>Agile Phases</a:t>
            </a:r>
          </a:p>
        </p:txBody>
      </p:sp>
      <p:sp>
        <p:nvSpPr>
          <p:cNvPr id="4" name="Rectangle 3">
            <a:extLst>
              <a:ext uri="{FF2B5EF4-FFF2-40B4-BE49-F238E27FC236}">
                <a16:creationId xmlns:a16="http://schemas.microsoft.com/office/drawing/2014/main" id="{D13B5185-D7C1-488E-9CB3-BA566E607502}"/>
              </a:ext>
            </a:extLst>
          </p:cNvPr>
          <p:cNvSpPr/>
          <p:nvPr/>
        </p:nvSpPr>
        <p:spPr>
          <a:xfrm>
            <a:off x="4368800" y="1995055"/>
            <a:ext cx="3426690" cy="2064762"/>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Arrow circle with solid fill">
            <a:extLst>
              <a:ext uri="{FF2B5EF4-FFF2-40B4-BE49-F238E27FC236}">
                <a16:creationId xmlns:a16="http://schemas.microsoft.com/office/drawing/2014/main" id="{4FCA59C1-91D3-A2F2-76DC-B6D715B568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flipH="1">
            <a:off x="4977245" y="1823605"/>
            <a:ext cx="2385291" cy="2385291"/>
          </a:xfrm>
          <a:prstGeom prst="rect">
            <a:avLst/>
          </a:prstGeom>
        </p:spPr>
      </p:pic>
      <p:pic>
        <p:nvPicPr>
          <p:cNvPr id="7" name="Graphic 6" descr="Arrow Right with solid fill">
            <a:extLst>
              <a:ext uri="{FF2B5EF4-FFF2-40B4-BE49-F238E27FC236}">
                <a16:creationId xmlns:a16="http://schemas.microsoft.com/office/drawing/2014/main" id="{902EB29E-F5B2-0B3D-3C38-1B14E02D9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6154" y="3145416"/>
            <a:ext cx="914400" cy="914400"/>
          </a:xfrm>
          <a:prstGeom prst="rect">
            <a:avLst/>
          </a:prstGeom>
        </p:spPr>
      </p:pic>
      <p:pic>
        <p:nvPicPr>
          <p:cNvPr id="8" name="Graphic 7" descr="Arrow Right with solid fill">
            <a:extLst>
              <a:ext uri="{FF2B5EF4-FFF2-40B4-BE49-F238E27FC236}">
                <a16:creationId xmlns:a16="http://schemas.microsoft.com/office/drawing/2014/main" id="{6DF71D12-5F0D-C8E7-A695-585CA4753A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83532" y="3145416"/>
            <a:ext cx="914400" cy="914400"/>
          </a:xfrm>
          <a:prstGeom prst="rect">
            <a:avLst/>
          </a:prstGeom>
        </p:spPr>
      </p:pic>
      <p:sp>
        <p:nvSpPr>
          <p:cNvPr id="3" name="TextBox 2">
            <a:extLst>
              <a:ext uri="{FF2B5EF4-FFF2-40B4-BE49-F238E27FC236}">
                <a16:creationId xmlns:a16="http://schemas.microsoft.com/office/drawing/2014/main" id="{0CCEB165-6A4E-7D69-F64A-D1DF27D01086}"/>
              </a:ext>
            </a:extLst>
          </p:cNvPr>
          <p:cNvSpPr txBox="1"/>
          <p:nvPr/>
        </p:nvSpPr>
        <p:spPr>
          <a:xfrm>
            <a:off x="306806" y="771682"/>
            <a:ext cx="3726597" cy="923330"/>
          </a:xfrm>
          <a:prstGeom prst="rect">
            <a:avLst/>
          </a:prstGeom>
          <a:solidFill>
            <a:schemeClr val="bg2"/>
          </a:solidFill>
          <a:ln>
            <a:solidFill>
              <a:schemeClr val="tx1"/>
            </a:solidFill>
          </a:ln>
        </p:spPr>
        <p:txBody>
          <a:bodyPr wrap="square" rtlCol="0">
            <a:spAutoFit/>
          </a:bodyPr>
          <a:lstStyle/>
          <a:p>
            <a:pPr algn="ctr"/>
            <a:r>
              <a:rPr lang="en-US" dirty="0"/>
              <a:t>1. A meeting is held with the client to obtain project requirements, budget, and timeline.</a:t>
            </a:r>
          </a:p>
        </p:txBody>
      </p:sp>
      <p:sp>
        <p:nvSpPr>
          <p:cNvPr id="6" name="TextBox 5">
            <a:extLst>
              <a:ext uri="{FF2B5EF4-FFF2-40B4-BE49-F238E27FC236}">
                <a16:creationId xmlns:a16="http://schemas.microsoft.com/office/drawing/2014/main" id="{89BB800D-61F2-6CD2-DAE1-AFE5BF0FDC4C}"/>
              </a:ext>
            </a:extLst>
          </p:cNvPr>
          <p:cNvSpPr txBox="1"/>
          <p:nvPr/>
        </p:nvSpPr>
        <p:spPr>
          <a:xfrm>
            <a:off x="306805" y="1809693"/>
            <a:ext cx="3726597" cy="923330"/>
          </a:xfrm>
          <a:prstGeom prst="rect">
            <a:avLst/>
          </a:prstGeom>
          <a:solidFill>
            <a:schemeClr val="bg2"/>
          </a:solidFill>
          <a:ln>
            <a:solidFill>
              <a:schemeClr val="tx1"/>
            </a:solidFill>
          </a:ln>
        </p:spPr>
        <p:txBody>
          <a:bodyPr wrap="square" rtlCol="0">
            <a:spAutoFit/>
          </a:bodyPr>
          <a:lstStyle/>
          <a:p>
            <a:pPr algn="ctr"/>
            <a:r>
              <a:rPr lang="en-US" dirty="0"/>
              <a:t>2. The Product Owner develops the initial Product Backlog with input from the Scrum Master.</a:t>
            </a:r>
          </a:p>
        </p:txBody>
      </p:sp>
      <p:sp>
        <p:nvSpPr>
          <p:cNvPr id="9" name="TextBox 8">
            <a:extLst>
              <a:ext uri="{FF2B5EF4-FFF2-40B4-BE49-F238E27FC236}">
                <a16:creationId xmlns:a16="http://schemas.microsoft.com/office/drawing/2014/main" id="{DC3A5ABE-EFEA-7B40-7D66-9AD340AEFFAB}"/>
              </a:ext>
            </a:extLst>
          </p:cNvPr>
          <p:cNvSpPr txBox="1"/>
          <p:nvPr/>
        </p:nvSpPr>
        <p:spPr>
          <a:xfrm>
            <a:off x="306805" y="2838693"/>
            <a:ext cx="3726597" cy="1754326"/>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dirty="0"/>
              <a:t>3. The Scrum Master helps their development team </a:t>
            </a:r>
            <a:r>
              <a:rPr lang="en-US" b="1" dirty="0"/>
              <a:t>plan the sprint</a:t>
            </a:r>
            <a:r>
              <a:rPr lang="en-US" dirty="0"/>
              <a:t>. This means planning which user stories will be completed by whom and what their successful completion will require.</a:t>
            </a:r>
          </a:p>
        </p:txBody>
      </p:sp>
      <p:sp>
        <p:nvSpPr>
          <p:cNvPr id="10" name="TextBox 9">
            <a:extLst>
              <a:ext uri="{FF2B5EF4-FFF2-40B4-BE49-F238E27FC236}">
                <a16:creationId xmlns:a16="http://schemas.microsoft.com/office/drawing/2014/main" id="{D57A91B3-A7F2-707D-6FA7-B8941C94CFEE}"/>
              </a:ext>
            </a:extLst>
          </p:cNvPr>
          <p:cNvSpPr txBox="1"/>
          <p:nvPr/>
        </p:nvSpPr>
        <p:spPr>
          <a:xfrm>
            <a:off x="306806" y="4698689"/>
            <a:ext cx="3726597" cy="2031325"/>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dirty="0"/>
              <a:t>4. </a:t>
            </a:r>
            <a:r>
              <a:rPr lang="en-US" b="1" dirty="0"/>
              <a:t>The sprint!</a:t>
            </a:r>
            <a:r>
              <a:rPr lang="en-US" dirty="0"/>
              <a:t> This is the heart of the Agile process in which team members work on their user stories and meet daily for the “daily scrum” to discuss progress, planning, and obstacles. It can last from a week to a month.</a:t>
            </a:r>
          </a:p>
        </p:txBody>
      </p:sp>
      <p:sp>
        <p:nvSpPr>
          <p:cNvPr id="11" name="TextBox 10">
            <a:extLst>
              <a:ext uri="{FF2B5EF4-FFF2-40B4-BE49-F238E27FC236}">
                <a16:creationId xmlns:a16="http://schemas.microsoft.com/office/drawing/2014/main" id="{30E389CE-3535-7AA4-7F47-69B3AD7F9839}"/>
              </a:ext>
            </a:extLst>
          </p:cNvPr>
          <p:cNvSpPr txBox="1"/>
          <p:nvPr/>
        </p:nvSpPr>
        <p:spPr>
          <a:xfrm>
            <a:off x="4341147" y="4092497"/>
            <a:ext cx="3509706" cy="1754326"/>
          </a:xfrm>
          <a:prstGeom prst="rect">
            <a:avLst/>
          </a:prstGeom>
          <a:noFill/>
        </p:spPr>
        <p:txBody>
          <a:bodyPr wrap="square" rtlCol="0">
            <a:spAutoFit/>
          </a:bodyPr>
          <a:lstStyle/>
          <a:p>
            <a:pPr algn="ctr"/>
            <a:r>
              <a:rPr lang="en-US" i="1" dirty="0"/>
              <a:t>The initial arrow represents the project’s beginning. The inner loop represents phases 3 – 6, in which sprints are repeated until the project’s conclusion, signaled by the exit arrow.</a:t>
            </a:r>
          </a:p>
        </p:txBody>
      </p:sp>
      <p:sp>
        <p:nvSpPr>
          <p:cNvPr id="12" name="TextBox 11">
            <a:extLst>
              <a:ext uri="{FF2B5EF4-FFF2-40B4-BE49-F238E27FC236}">
                <a16:creationId xmlns:a16="http://schemas.microsoft.com/office/drawing/2014/main" id="{D5A073C3-DA1F-A47B-8B12-54C4C3786CA6}"/>
              </a:ext>
            </a:extLst>
          </p:cNvPr>
          <p:cNvSpPr txBox="1"/>
          <p:nvPr/>
        </p:nvSpPr>
        <p:spPr>
          <a:xfrm>
            <a:off x="8198917" y="774765"/>
            <a:ext cx="3726597" cy="1477328"/>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dirty="0"/>
              <a:t>5. The team’s finished work for </a:t>
            </a:r>
            <a:r>
              <a:rPr lang="en-US" b="1" dirty="0"/>
              <a:t>the sprint is reviewed </a:t>
            </a:r>
            <a:r>
              <a:rPr lang="en-US" dirty="0"/>
              <a:t>by the Product Owner and, possibly, the client. Here, either party can give feedback on the latest state of the project.</a:t>
            </a:r>
          </a:p>
        </p:txBody>
      </p:sp>
      <p:sp>
        <p:nvSpPr>
          <p:cNvPr id="13" name="TextBox 12">
            <a:extLst>
              <a:ext uri="{FF2B5EF4-FFF2-40B4-BE49-F238E27FC236}">
                <a16:creationId xmlns:a16="http://schemas.microsoft.com/office/drawing/2014/main" id="{0416AACF-75A8-C678-1F2F-8769BDFC56B9}"/>
              </a:ext>
            </a:extLst>
          </p:cNvPr>
          <p:cNvSpPr txBox="1"/>
          <p:nvPr/>
        </p:nvSpPr>
        <p:spPr>
          <a:xfrm>
            <a:off x="8198917" y="2581915"/>
            <a:ext cx="3726597" cy="1477328"/>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dirty="0"/>
              <a:t>6. The Scrum Master guides their team through a </a:t>
            </a:r>
            <a:r>
              <a:rPr lang="en-US" b="1" dirty="0"/>
              <a:t>sprint retrospective </a:t>
            </a:r>
            <a:r>
              <a:rPr lang="en-US" dirty="0"/>
              <a:t>to reflect on what went well and what could be improved for the next sprint.</a:t>
            </a:r>
          </a:p>
        </p:txBody>
      </p:sp>
      <p:sp>
        <p:nvSpPr>
          <p:cNvPr id="14" name="TextBox 13">
            <a:extLst>
              <a:ext uri="{FF2B5EF4-FFF2-40B4-BE49-F238E27FC236}">
                <a16:creationId xmlns:a16="http://schemas.microsoft.com/office/drawing/2014/main" id="{7CCBB359-F05B-83C0-29E0-C9887B80CC99}"/>
              </a:ext>
            </a:extLst>
          </p:cNvPr>
          <p:cNvSpPr txBox="1"/>
          <p:nvPr/>
        </p:nvSpPr>
        <p:spPr>
          <a:xfrm>
            <a:off x="8198917" y="4507995"/>
            <a:ext cx="3726597" cy="923330"/>
          </a:xfrm>
          <a:prstGeom prst="rect">
            <a:avLst/>
          </a:prstGeom>
          <a:solidFill>
            <a:schemeClr val="bg2"/>
          </a:solidFill>
          <a:ln>
            <a:solidFill>
              <a:schemeClr val="tx1"/>
            </a:solidFill>
          </a:ln>
        </p:spPr>
        <p:txBody>
          <a:bodyPr wrap="square" rtlCol="0">
            <a:spAutoFit/>
          </a:bodyPr>
          <a:lstStyle/>
          <a:p>
            <a:pPr algn="ctr"/>
            <a:r>
              <a:rPr lang="en-US" dirty="0"/>
              <a:t>7. A new sprint begins, and the cycle is repeated until the project’s conclusion.</a:t>
            </a:r>
          </a:p>
        </p:txBody>
      </p:sp>
      <p:sp>
        <p:nvSpPr>
          <p:cNvPr id="15" name="TextBox 14">
            <a:extLst>
              <a:ext uri="{FF2B5EF4-FFF2-40B4-BE49-F238E27FC236}">
                <a16:creationId xmlns:a16="http://schemas.microsoft.com/office/drawing/2014/main" id="{C2C6026F-6E00-2B10-76BA-5E128A0E1804}"/>
              </a:ext>
            </a:extLst>
          </p:cNvPr>
          <p:cNvSpPr txBox="1"/>
          <p:nvPr/>
        </p:nvSpPr>
        <p:spPr>
          <a:xfrm>
            <a:off x="8198917" y="5806684"/>
            <a:ext cx="3726597" cy="923330"/>
          </a:xfrm>
          <a:prstGeom prst="rect">
            <a:avLst/>
          </a:prstGeom>
          <a:solidFill>
            <a:schemeClr val="bg2"/>
          </a:solidFill>
          <a:ln>
            <a:solidFill>
              <a:schemeClr val="tx1"/>
            </a:solidFill>
          </a:ln>
        </p:spPr>
        <p:txBody>
          <a:bodyPr wrap="square" rtlCol="0">
            <a:spAutoFit/>
          </a:bodyPr>
          <a:lstStyle/>
          <a:p>
            <a:pPr algn="ctr"/>
            <a:r>
              <a:rPr lang="en-US" dirty="0"/>
              <a:t>8. The working product is complete, and it fulfills the client’s expectations. The project ends.</a:t>
            </a:r>
          </a:p>
        </p:txBody>
      </p:sp>
    </p:spTree>
    <p:extLst>
      <p:ext uri="{BB962C8B-B14F-4D97-AF65-F5344CB8AC3E}">
        <p14:creationId xmlns:p14="http://schemas.microsoft.com/office/powerpoint/2010/main" val="3774666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FEA2-E4D7-77A1-1E0B-FBB01B914D64}"/>
              </a:ext>
            </a:extLst>
          </p:cNvPr>
          <p:cNvSpPr>
            <a:spLocks noGrp="1"/>
          </p:cNvSpPr>
          <p:nvPr>
            <p:ph type="title"/>
          </p:nvPr>
        </p:nvSpPr>
        <p:spPr/>
        <p:txBody>
          <a:bodyPr/>
          <a:lstStyle/>
          <a:p>
            <a:pPr algn="ctr"/>
            <a:r>
              <a:rPr lang="en-US" dirty="0">
                <a:latin typeface="Congenial Black" panose="02000503040000020004" pitchFamily="2" charset="0"/>
              </a:rPr>
              <a:t>The Waterfall Model</a:t>
            </a:r>
          </a:p>
        </p:txBody>
      </p:sp>
      <p:pic>
        <p:nvPicPr>
          <p:cNvPr id="4" name="Picture 3" descr="Waterfall between large hills">
            <a:extLst>
              <a:ext uri="{FF2B5EF4-FFF2-40B4-BE49-F238E27FC236}">
                <a16:creationId xmlns:a16="http://schemas.microsoft.com/office/drawing/2014/main" id="{C9B40CA8-4EFE-DDF7-E154-255157A4025C}"/>
              </a:ext>
            </a:extLst>
          </p:cNvPr>
          <p:cNvPicPr>
            <a:picLocks noChangeAspect="1"/>
          </p:cNvPicPr>
          <p:nvPr/>
        </p:nvPicPr>
        <p:blipFill>
          <a:blip r:embed="rId2">
            <a:extLst>
              <a:ext uri="{28A0092B-C50C-407E-A947-70E740481C1C}">
                <a14:useLocalDpi xmlns:a14="http://schemas.microsoft.com/office/drawing/2010/main" val="0"/>
              </a:ext>
            </a:extLst>
          </a:blip>
          <a:srcRect l="51288" t="19528" r="28030" b="39394"/>
          <a:stretch/>
        </p:blipFill>
        <p:spPr>
          <a:xfrm>
            <a:off x="230908" y="1817345"/>
            <a:ext cx="4350328" cy="4860257"/>
          </a:xfrm>
          <a:prstGeom prst="rect">
            <a:avLst/>
          </a:prstGeom>
          <a:noFill/>
          <a:ln>
            <a:solidFill>
              <a:schemeClr val="bg1"/>
            </a:solidFill>
          </a:ln>
        </p:spPr>
      </p:pic>
      <p:pic>
        <p:nvPicPr>
          <p:cNvPr id="5" name="Graphic 4" descr="Arrow Right with solid fill">
            <a:extLst>
              <a:ext uri="{FF2B5EF4-FFF2-40B4-BE49-F238E27FC236}">
                <a16:creationId xmlns:a16="http://schemas.microsoft.com/office/drawing/2014/main" id="{A9938F0A-4690-20DE-AB29-FF9210A0C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659943" y="2652563"/>
            <a:ext cx="4586441" cy="3094184"/>
          </a:xfrm>
          <a:prstGeom prst="rect">
            <a:avLst/>
          </a:prstGeom>
        </p:spPr>
      </p:pic>
      <p:sp>
        <p:nvSpPr>
          <p:cNvPr id="3" name="TextBox 2">
            <a:extLst>
              <a:ext uri="{FF2B5EF4-FFF2-40B4-BE49-F238E27FC236}">
                <a16:creationId xmlns:a16="http://schemas.microsoft.com/office/drawing/2014/main" id="{037300F7-C570-394D-7CEF-566F8028FE40}"/>
              </a:ext>
            </a:extLst>
          </p:cNvPr>
          <p:cNvSpPr txBox="1"/>
          <p:nvPr/>
        </p:nvSpPr>
        <p:spPr>
          <a:xfrm>
            <a:off x="4893100" y="1817345"/>
            <a:ext cx="6939509" cy="4770537"/>
          </a:xfrm>
          <a:prstGeom prst="rect">
            <a:avLst/>
          </a:prstGeom>
          <a:solidFill>
            <a:schemeClr val="bg2"/>
          </a:solidFill>
          <a:ln>
            <a:solidFill>
              <a:schemeClr val="tx1"/>
            </a:solidFill>
          </a:ln>
        </p:spPr>
        <p:txBody>
          <a:bodyPr wrap="square" rtlCol="0">
            <a:spAutoFit/>
          </a:bodyPr>
          <a:lstStyle/>
          <a:p>
            <a:pPr marL="342900" indent="-342900">
              <a:buFont typeface="Courier New" panose="02070309020205020404" pitchFamily="49" charset="0"/>
              <a:buChar char="o"/>
            </a:pPr>
            <a:r>
              <a:rPr lang="en-US" sz="1900" dirty="0"/>
              <a:t>This is the foil to Agile. </a:t>
            </a:r>
          </a:p>
          <a:p>
            <a:pPr marL="342900" indent="-342900">
              <a:buFont typeface="Courier New" panose="02070309020205020404" pitchFamily="49" charset="0"/>
              <a:buChar char="o"/>
            </a:pPr>
            <a:endParaRPr lang="en-US" sz="1900" dirty="0"/>
          </a:p>
          <a:p>
            <a:pPr marL="342900" indent="-342900">
              <a:buFont typeface="Courier New" panose="02070309020205020404" pitchFamily="49" charset="0"/>
              <a:buChar char="o"/>
            </a:pPr>
            <a:r>
              <a:rPr lang="en-US" sz="1900" dirty="0"/>
              <a:t>It follows a more linear path, beginning with gathering client requirements at the top and ending with a fully approved and completed product at the bottom.</a:t>
            </a:r>
            <a:r>
              <a:rPr lang="en-US" sz="1900" baseline="30000" dirty="0"/>
              <a:t>3</a:t>
            </a:r>
          </a:p>
          <a:p>
            <a:pPr marL="342900" indent="-342900">
              <a:buFont typeface="Courier New" panose="02070309020205020404" pitchFamily="49" charset="0"/>
              <a:buChar char="o"/>
            </a:pPr>
            <a:endParaRPr lang="en-US" sz="1900" dirty="0"/>
          </a:p>
          <a:p>
            <a:pPr marL="342900" indent="-342900">
              <a:buFont typeface="Courier New" panose="02070309020205020404" pitchFamily="49" charset="0"/>
              <a:buChar char="o"/>
            </a:pPr>
            <a:r>
              <a:rPr lang="en-US" sz="1900" dirty="0"/>
              <a:t>It does not use sprints—instead, the system is analyzed and designed before development begins.</a:t>
            </a:r>
          </a:p>
          <a:p>
            <a:pPr marL="342900" indent="-342900">
              <a:buFont typeface="Courier New" panose="02070309020205020404" pitchFamily="49" charset="0"/>
              <a:buChar char="o"/>
            </a:pPr>
            <a:endParaRPr lang="en-US" sz="1900" dirty="0"/>
          </a:p>
          <a:p>
            <a:pPr marL="342900" indent="-342900">
              <a:buFont typeface="Courier New" panose="02070309020205020404" pitchFamily="49" charset="0"/>
              <a:buChar char="o"/>
            </a:pPr>
            <a:r>
              <a:rPr lang="en-US" sz="1900" dirty="0"/>
              <a:t>After development is completed, the system is tested before receiving client approval. This marks the end of the project, although further maintenance may occur.</a:t>
            </a:r>
            <a:r>
              <a:rPr lang="en-US" sz="1900" baseline="30000" dirty="0"/>
              <a:t>3</a:t>
            </a:r>
          </a:p>
          <a:p>
            <a:pPr marL="342900" indent="-342900">
              <a:buFont typeface="Courier New" panose="02070309020205020404" pitchFamily="49" charset="0"/>
              <a:buChar char="o"/>
            </a:pPr>
            <a:endParaRPr lang="en-US" sz="1900" dirty="0"/>
          </a:p>
          <a:p>
            <a:pPr marL="342900" indent="-342900">
              <a:buFont typeface="Courier New" panose="02070309020205020404" pitchFamily="49" charset="0"/>
              <a:buChar char="o"/>
            </a:pPr>
            <a:r>
              <a:rPr lang="en-US" sz="1900" dirty="0"/>
              <a:t>The waterfall visual represents how, once one phase is complete, there is no turning back, as though each phase is water falling over a cliffside.</a:t>
            </a:r>
          </a:p>
        </p:txBody>
      </p:sp>
    </p:spTree>
    <p:extLst>
      <p:ext uri="{BB962C8B-B14F-4D97-AF65-F5344CB8AC3E}">
        <p14:creationId xmlns:p14="http://schemas.microsoft.com/office/powerpoint/2010/main" val="3975829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C8FD-5816-5463-BA8D-674628556A69}"/>
              </a:ext>
            </a:extLst>
          </p:cNvPr>
          <p:cNvSpPr>
            <a:spLocks noGrp="1"/>
          </p:cNvSpPr>
          <p:nvPr>
            <p:ph type="title"/>
          </p:nvPr>
        </p:nvSpPr>
        <p:spPr/>
        <p:txBody>
          <a:bodyPr/>
          <a:lstStyle/>
          <a:p>
            <a:pPr algn="ctr"/>
            <a:r>
              <a:rPr lang="en-US" dirty="0">
                <a:latin typeface="Congenial Black" panose="02000503040000020004" pitchFamily="2" charset="0"/>
              </a:rPr>
              <a:t>Waterfall or Agile?</a:t>
            </a:r>
          </a:p>
        </p:txBody>
      </p:sp>
      <p:sp>
        <p:nvSpPr>
          <p:cNvPr id="17" name="Rectangle 16">
            <a:extLst>
              <a:ext uri="{FF2B5EF4-FFF2-40B4-BE49-F238E27FC236}">
                <a16:creationId xmlns:a16="http://schemas.microsoft.com/office/drawing/2014/main" id="{86F1D372-6C14-0B3A-94C2-5A851B288BBB}"/>
              </a:ext>
            </a:extLst>
          </p:cNvPr>
          <p:cNvSpPr/>
          <p:nvPr/>
        </p:nvSpPr>
        <p:spPr>
          <a:xfrm>
            <a:off x="7927110" y="1835655"/>
            <a:ext cx="3426690" cy="2064762"/>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Arrow circle with solid fill">
            <a:extLst>
              <a:ext uri="{FF2B5EF4-FFF2-40B4-BE49-F238E27FC236}">
                <a16:creationId xmlns:a16="http://schemas.microsoft.com/office/drawing/2014/main" id="{2D7E550E-0EFF-E2A1-6A21-F75C6106C0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flipH="1">
            <a:off x="8535555" y="1664205"/>
            <a:ext cx="2385291" cy="2385291"/>
          </a:xfrm>
          <a:prstGeom prst="rect">
            <a:avLst/>
          </a:prstGeom>
        </p:spPr>
      </p:pic>
      <p:pic>
        <p:nvPicPr>
          <p:cNvPr id="19" name="Graphic 18" descr="Arrow Right with solid fill">
            <a:extLst>
              <a:ext uri="{FF2B5EF4-FFF2-40B4-BE49-F238E27FC236}">
                <a16:creationId xmlns:a16="http://schemas.microsoft.com/office/drawing/2014/main" id="{10D96ECB-3BC3-4312-D11A-1E0DAAD559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04464" y="2986016"/>
            <a:ext cx="914400" cy="914400"/>
          </a:xfrm>
          <a:prstGeom prst="rect">
            <a:avLst/>
          </a:prstGeom>
        </p:spPr>
      </p:pic>
      <p:pic>
        <p:nvPicPr>
          <p:cNvPr id="20" name="Graphic 19" descr="Arrow Right with solid fill">
            <a:extLst>
              <a:ext uri="{FF2B5EF4-FFF2-40B4-BE49-F238E27FC236}">
                <a16:creationId xmlns:a16="http://schemas.microsoft.com/office/drawing/2014/main" id="{E6F1957B-9F9F-0A65-B564-99C883987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41842" y="2986016"/>
            <a:ext cx="914400" cy="914400"/>
          </a:xfrm>
          <a:prstGeom prst="rect">
            <a:avLst/>
          </a:prstGeom>
        </p:spPr>
      </p:pic>
      <p:pic>
        <p:nvPicPr>
          <p:cNvPr id="21" name="Picture 20" descr="Waterfall between large hills">
            <a:extLst>
              <a:ext uri="{FF2B5EF4-FFF2-40B4-BE49-F238E27FC236}">
                <a16:creationId xmlns:a16="http://schemas.microsoft.com/office/drawing/2014/main" id="{0353D28C-6A8B-D80F-7A2D-7EF13C0DEE61}"/>
              </a:ext>
            </a:extLst>
          </p:cNvPr>
          <p:cNvPicPr>
            <a:picLocks noChangeAspect="1"/>
          </p:cNvPicPr>
          <p:nvPr/>
        </p:nvPicPr>
        <p:blipFill>
          <a:blip r:embed="rId6">
            <a:extLst>
              <a:ext uri="{28A0092B-C50C-407E-A947-70E740481C1C}">
                <a14:useLocalDpi xmlns:a14="http://schemas.microsoft.com/office/drawing/2010/main" val="0"/>
              </a:ext>
            </a:extLst>
          </a:blip>
          <a:srcRect l="51288" t="19528" r="28030" b="39394"/>
          <a:stretch/>
        </p:blipFill>
        <p:spPr>
          <a:xfrm>
            <a:off x="783173" y="1786349"/>
            <a:ext cx="3349008" cy="2114067"/>
          </a:xfrm>
          <a:prstGeom prst="rect">
            <a:avLst/>
          </a:prstGeom>
          <a:noFill/>
          <a:ln>
            <a:solidFill>
              <a:schemeClr val="bg1"/>
            </a:solidFill>
          </a:ln>
        </p:spPr>
      </p:pic>
      <p:pic>
        <p:nvPicPr>
          <p:cNvPr id="22" name="Graphic 21" descr="Arrow Right with solid fill">
            <a:extLst>
              <a:ext uri="{FF2B5EF4-FFF2-40B4-BE49-F238E27FC236}">
                <a16:creationId xmlns:a16="http://schemas.microsoft.com/office/drawing/2014/main" id="{990370A5-F3B5-48A8-8086-B67543D709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2725949" y="2122249"/>
            <a:ext cx="2064762" cy="1392966"/>
          </a:xfrm>
          <a:prstGeom prst="rect">
            <a:avLst/>
          </a:prstGeom>
        </p:spPr>
      </p:pic>
      <p:sp>
        <p:nvSpPr>
          <p:cNvPr id="23" name="TextBox 22">
            <a:extLst>
              <a:ext uri="{FF2B5EF4-FFF2-40B4-BE49-F238E27FC236}">
                <a16:creationId xmlns:a16="http://schemas.microsoft.com/office/drawing/2014/main" id="{AF51F7F4-F41E-5D67-B81B-15ED69CC7A76}"/>
              </a:ext>
            </a:extLst>
          </p:cNvPr>
          <p:cNvSpPr txBox="1"/>
          <p:nvPr/>
        </p:nvSpPr>
        <p:spPr>
          <a:xfrm>
            <a:off x="4454813" y="1902691"/>
            <a:ext cx="3282374" cy="1815882"/>
          </a:xfrm>
          <a:prstGeom prst="rect">
            <a:avLst/>
          </a:prstGeom>
          <a:noFill/>
        </p:spPr>
        <p:txBody>
          <a:bodyPr wrap="square" rtlCol="0">
            <a:spAutoFit/>
          </a:bodyPr>
          <a:lstStyle/>
          <a:p>
            <a:pPr algn="ctr"/>
            <a:r>
              <a:rPr lang="en-US" sz="2800" i="1" dirty="0">
                <a:cs typeface="Times New Roman" panose="02020603050405020304" pitchFamily="18" charset="0"/>
              </a:rPr>
              <a:t>There are pros and cons to each depending on the project.</a:t>
            </a:r>
          </a:p>
        </p:txBody>
      </p:sp>
      <p:sp>
        <p:nvSpPr>
          <p:cNvPr id="3" name="TextBox 2">
            <a:extLst>
              <a:ext uri="{FF2B5EF4-FFF2-40B4-BE49-F238E27FC236}">
                <a16:creationId xmlns:a16="http://schemas.microsoft.com/office/drawing/2014/main" id="{FB8B2325-BD8B-E747-EDFB-E98A5F3C80C3}"/>
              </a:ext>
            </a:extLst>
          </p:cNvPr>
          <p:cNvSpPr txBox="1"/>
          <p:nvPr/>
        </p:nvSpPr>
        <p:spPr>
          <a:xfrm>
            <a:off x="95534" y="4122178"/>
            <a:ext cx="5609230" cy="2554545"/>
          </a:xfrm>
          <a:prstGeom prst="rect">
            <a:avLst/>
          </a:prstGeom>
          <a:solidFill>
            <a:schemeClr val="bg2"/>
          </a:solidFill>
          <a:ln>
            <a:solidFill>
              <a:schemeClr val="tx1"/>
            </a:solidFill>
          </a:ln>
        </p:spPr>
        <p:txBody>
          <a:bodyPr wrap="square" rtlCol="0">
            <a:spAutoFit/>
          </a:bodyPr>
          <a:lstStyle/>
          <a:p>
            <a:r>
              <a:rPr lang="en-US" sz="1600" dirty="0"/>
              <a:t>Waterfall is </a:t>
            </a:r>
            <a:r>
              <a:rPr lang="en-US" sz="1600" b="1" dirty="0"/>
              <a:t>plan-driven</a:t>
            </a:r>
            <a:r>
              <a:rPr lang="en-US" sz="1600" dirty="0"/>
              <a:t>, so it requires thorough and precise planning to succeed.</a:t>
            </a:r>
            <a:r>
              <a:rPr lang="en-US" sz="1600" baseline="30000" dirty="0"/>
              <a:t>1</a:t>
            </a:r>
          </a:p>
          <a:p>
            <a:endParaRPr lang="en-US" sz="1600" dirty="0"/>
          </a:p>
          <a:p>
            <a:r>
              <a:rPr lang="en-US" sz="1600" dirty="0"/>
              <a:t>Waterfall thrives for short projects in which the requirements are rigid and clearly defined. It fails when requirements change, as the model doesn’t support revisiting phases. </a:t>
            </a:r>
          </a:p>
          <a:p>
            <a:endParaRPr lang="en-US" sz="1600" dirty="0"/>
          </a:p>
          <a:p>
            <a:r>
              <a:rPr lang="en-US" sz="1600" dirty="0"/>
              <a:t>Because the product is not tested until late in development, waterfall runs the risk of delaying a project’s completion if extensive re-working is needed.</a:t>
            </a:r>
          </a:p>
        </p:txBody>
      </p:sp>
      <p:sp>
        <p:nvSpPr>
          <p:cNvPr id="4" name="TextBox 3">
            <a:extLst>
              <a:ext uri="{FF2B5EF4-FFF2-40B4-BE49-F238E27FC236}">
                <a16:creationId xmlns:a16="http://schemas.microsoft.com/office/drawing/2014/main" id="{0D61436C-7C38-3E6F-5F9F-36FC837AB3B7}"/>
              </a:ext>
            </a:extLst>
          </p:cNvPr>
          <p:cNvSpPr txBox="1"/>
          <p:nvPr/>
        </p:nvSpPr>
        <p:spPr>
          <a:xfrm>
            <a:off x="6487236" y="4122178"/>
            <a:ext cx="5609230" cy="2554545"/>
          </a:xfrm>
          <a:prstGeom prst="rect">
            <a:avLst/>
          </a:prstGeom>
          <a:solidFill>
            <a:schemeClr val="bg2"/>
          </a:solidFill>
          <a:ln>
            <a:solidFill>
              <a:schemeClr val="tx1"/>
            </a:solidFill>
          </a:ln>
        </p:spPr>
        <p:txBody>
          <a:bodyPr wrap="square" rtlCol="0">
            <a:spAutoFit/>
          </a:bodyPr>
          <a:lstStyle/>
          <a:p>
            <a:pPr algn="r"/>
            <a:r>
              <a:rPr lang="en-US" sz="1600" dirty="0"/>
              <a:t>Agile is </a:t>
            </a:r>
            <a:r>
              <a:rPr lang="en-US" sz="1600" b="1" dirty="0"/>
              <a:t>adaptive</a:t>
            </a:r>
            <a:r>
              <a:rPr lang="en-US" sz="1600" dirty="0"/>
              <a:t>, so it seeks to plan as little as possible and, instead, adjust course with each sprint.</a:t>
            </a:r>
            <a:r>
              <a:rPr lang="en-US" sz="1600" baseline="30000" dirty="0"/>
              <a:t>1</a:t>
            </a:r>
          </a:p>
          <a:p>
            <a:pPr algn="r"/>
            <a:endParaRPr lang="en-US" sz="1600" dirty="0"/>
          </a:p>
          <a:p>
            <a:pPr algn="r"/>
            <a:r>
              <a:rPr lang="en-US" sz="1600" dirty="0"/>
              <a:t>Agile works best for projects with uncertainty, like when the client isn’t sure of what they want. Through repeated iterations of a product, the team and client get closer toward their shared goal: a working product that fulfills the client’s vision.</a:t>
            </a:r>
          </a:p>
          <a:p>
            <a:pPr algn="r"/>
            <a:endParaRPr lang="en-US" sz="1600" dirty="0"/>
          </a:p>
          <a:p>
            <a:pPr algn="r"/>
            <a:r>
              <a:rPr lang="en-US" sz="1600" dirty="0"/>
              <a:t>This approach can fail if team members aren’t trained or committed for it. It requires group effort.</a:t>
            </a:r>
          </a:p>
        </p:txBody>
      </p:sp>
    </p:spTree>
    <p:extLst>
      <p:ext uri="{BB962C8B-B14F-4D97-AF65-F5344CB8AC3E}">
        <p14:creationId xmlns:p14="http://schemas.microsoft.com/office/powerpoint/2010/main" val="275753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A708-0D49-8FEF-9AB5-CB6A472B300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C3778D2-08D0-4691-CDB1-529B6D7D872C}"/>
              </a:ext>
            </a:extLst>
          </p:cNvPr>
          <p:cNvSpPr>
            <a:spLocks noGrp="1"/>
          </p:cNvSpPr>
          <p:nvPr>
            <p:ph idx="1"/>
          </p:nvPr>
        </p:nvSpPr>
        <p:spPr>
          <a:solidFill>
            <a:schemeClr val="bg1"/>
          </a:solidFill>
          <a:ln>
            <a:solidFill>
              <a:schemeClr val="tx1"/>
            </a:solidFill>
          </a:ln>
        </p:spPr>
        <p:txBody>
          <a:bodyPr>
            <a:normAutofit/>
          </a:bodyPr>
          <a:lstStyle/>
          <a:p>
            <a:pPr marL="342900" marR="0" indent="-342900">
              <a:lnSpc>
                <a:spcPct val="150000"/>
              </a:lnSpc>
              <a:spcAft>
                <a:spcPts val="800"/>
              </a:spcAft>
              <a:buFont typeface="+mj-lt"/>
              <a:buAutoNum type="arabicPeriod"/>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Cobb, C. G. (2015).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The project manager’s guide to mastering Agile: Principles and practices for an adaptive approach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Wiley.</a:t>
            </a:r>
          </a:p>
          <a:p>
            <a:pPr marL="342900" indent="-342900">
              <a:lnSpc>
                <a:spcPct val="150000"/>
              </a:lnSpc>
              <a:spcAft>
                <a:spcPts val="800"/>
              </a:spcAft>
              <a:buFont typeface="+mj-lt"/>
              <a:buAutoNum type="arabicPeriod"/>
            </a:pPr>
            <a:r>
              <a:rPr lang="en-US" sz="1800" kern="100" dirty="0" err="1">
                <a:latin typeface="Times New Roman" panose="02020603050405020304" pitchFamily="18" charset="0"/>
                <a:ea typeface="Aptos" panose="020B0004020202020204" pitchFamily="34" charset="0"/>
                <a:cs typeface="Times New Roman" panose="02020603050405020304" pitchFamily="18" charset="0"/>
              </a:rPr>
              <a:t>DevQA</a:t>
            </a:r>
            <a:r>
              <a:rPr lang="en-US" sz="1800" kern="100" dirty="0">
                <a:latin typeface="Times New Roman" panose="02020603050405020304" pitchFamily="18" charset="0"/>
                <a:ea typeface="Aptos" panose="020B0004020202020204" pitchFamily="34" charset="0"/>
                <a:cs typeface="Times New Roman" panose="02020603050405020304" pitchFamily="18" charset="0"/>
              </a:rPr>
              <a:t>. (2017). </a:t>
            </a:r>
            <a:r>
              <a:rPr lang="en-US" sz="1800" i="1" kern="100" dirty="0">
                <a:latin typeface="Times New Roman" panose="02020603050405020304" pitchFamily="18" charset="0"/>
                <a:ea typeface="Aptos" panose="020B0004020202020204" pitchFamily="34" charset="0"/>
                <a:cs typeface="Times New Roman" panose="02020603050405020304" pitchFamily="18" charset="0"/>
              </a:rPr>
              <a:t>Agile testing mindset and the role of the Agile tester.</a:t>
            </a:r>
            <a:r>
              <a:rPr lang="en-US" sz="1800" kern="100" dirty="0">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latin typeface="Times New Roman" panose="02020603050405020304" pitchFamily="18" charset="0"/>
                <a:ea typeface="Aptos" panose="020B0004020202020204" pitchFamily="34" charset="0"/>
                <a:cs typeface="Times New Roman" panose="02020603050405020304" pitchFamily="18" charset="0"/>
                <a:hlinkClick r:id="rId2"/>
              </a:rPr>
              <a:t>https://devqa.io/agile-testing-mindset-tester-role-agile-team/</a:t>
            </a:r>
            <a:r>
              <a:rPr lang="en-US" sz="1800" kern="100" dirty="0">
                <a:latin typeface="Times New Roman" panose="02020603050405020304" pitchFamily="18" charset="0"/>
                <a:ea typeface="Aptos" panose="020B0004020202020204" pitchFamily="34" charset="0"/>
                <a:cs typeface="Times New Roman" panose="02020603050405020304" pitchFamily="18" charset="0"/>
              </a:rPr>
              <a:t> </a:t>
            </a:r>
          </a:p>
          <a:p>
            <a:pPr marL="342900" indent="-342900">
              <a:lnSpc>
                <a:spcPct val="150000"/>
              </a:lnSpc>
              <a:spcAft>
                <a:spcPts val="800"/>
              </a:spcAft>
              <a:buFont typeface="+mj-lt"/>
              <a:buAutoNum type="arabicPeriod"/>
            </a:pPr>
            <a:r>
              <a:rPr lang="en-US" sz="1800" kern="100" dirty="0">
                <a:latin typeface="Times New Roman" panose="02020603050405020304" pitchFamily="18" charset="0"/>
                <a:ea typeface="Aptos" panose="020B0004020202020204" pitchFamily="34" charset="0"/>
                <a:cs typeface="Times New Roman" panose="02020603050405020304" pitchFamily="18" charset="0"/>
              </a:rPr>
              <a:t>Geeks for Geeks. (2024). </a:t>
            </a:r>
            <a:r>
              <a:rPr lang="en-US" sz="1800" i="1" kern="100" dirty="0">
                <a:latin typeface="Times New Roman" panose="02020603050405020304" pitchFamily="18" charset="0"/>
                <a:ea typeface="Aptos" panose="020B0004020202020204" pitchFamily="34" charset="0"/>
                <a:cs typeface="Times New Roman" panose="02020603050405020304" pitchFamily="18" charset="0"/>
              </a:rPr>
              <a:t>Waterfall model – Software engineering.</a:t>
            </a:r>
            <a:r>
              <a:rPr lang="en-US" sz="1800" kern="100" dirty="0">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latin typeface="Times New Roman" panose="02020603050405020304" pitchFamily="18" charset="0"/>
                <a:ea typeface="Aptos" panose="020B0004020202020204" pitchFamily="34" charset="0"/>
                <a:cs typeface="Times New Roman" panose="02020603050405020304" pitchFamily="18" charset="0"/>
                <a:hlinkClick r:id="rId3"/>
              </a:rPr>
              <a:t>https://www.geeksforgeeks.org/waterfall-model/</a:t>
            </a:r>
            <a:r>
              <a:rPr lang="en-US" sz="1800" kern="100" dirty="0">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nSpc>
                <a:spcPct val="150000"/>
              </a:lnSpc>
              <a:spcAft>
                <a:spcPts val="800"/>
              </a:spcAft>
              <a:buFont typeface="+mj-lt"/>
              <a:buAutoNum type="arabicPeriod"/>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Schwaber</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K. &amp; Sutherland, J. (2020).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The 2020</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Scrum guide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Scrum Guides.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https://scrumguides.org/scrum-guide.html#increment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0" indent="0">
              <a:lnSpc>
                <a:spcPct val="150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50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618106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497</TotalTime>
  <Words>882</Words>
  <Application>Microsoft Office PowerPoint</Application>
  <PresentationFormat>Widescreen</PresentationFormat>
  <Paragraphs>53</Paragraphs>
  <Slides>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Aptos</vt:lpstr>
      <vt:lpstr>Aptos Display</vt:lpstr>
      <vt:lpstr>Arial</vt:lpstr>
      <vt:lpstr>Calibri</vt:lpstr>
      <vt:lpstr>Congenial Black</vt:lpstr>
      <vt:lpstr>Courier New</vt:lpstr>
      <vt:lpstr>Times New Roman</vt:lpstr>
      <vt:lpstr>Office Theme</vt:lpstr>
      <vt:lpstr>The Scrum-Agile Approach</vt:lpstr>
      <vt:lpstr>Scrum-Agile Roles</vt:lpstr>
      <vt:lpstr>Scrum-Agile Roles cont’d</vt:lpstr>
      <vt:lpstr>Agile Phases</vt:lpstr>
      <vt:lpstr>The Waterfall Model</vt:lpstr>
      <vt:lpstr>Waterfall or Agile?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Bishop, Genevieve</dc:creator>
  <cp:lastModifiedBy>Bishop, Genevieve</cp:lastModifiedBy>
  <cp:revision>31</cp:revision>
  <dcterms:created xsi:type="dcterms:W3CDTF">2024-12-10T22:09:43Z</dcterms:created>
  <dcterms:modified xsi:type="dcterms:W3CDTF">2024-12-11T21:54:17Z</dcterms:modified>
</cp:coreProperties>
</file>